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9" r:id="rId3"/>
    <p:sldId id="257" r:id="rId4"/>
    <p:sldId id="258" r:id="rId5"/>
    <p:sldId id="260" r:id="rId6"/>
    <p:sldId id="261" r:id="rId7"/>
    <p:sldId id="262" r:id="rId8"/>
    <p:sldId id="263"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5ED9D703-18C0-43B2-984D-EFFC97043C68}" type="datetimeFigureOut">
              <a:rPr lang="ar-IQ" smtClean="0"/>
              <a:t>10/08/1440</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ED9D703-18C0-43B2-984D-EFFC97043C68}" type="datetimeFigureOut">
              <a:rPr lang="ar-IQ" smtClean="0"/>
              <a:t>10/08/1440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ED9D703-18C0-43B2-984D-EFFC97043C68}" type="datetimeFigureOut">
              <a:rPr lang="ar-IQ" smtClean="0"/>
              <a:t>10/08/1440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ED9D703-18C0-43B2-984D-EFFC97043C68}" type="datetimeFigureOut">
              <a:rPr lang="ar-IQ" smtClean="0"/>
              <a:t>10/08/1440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C02366-D476-41A7-8108-F0739B7DB316}"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D9D703-18C0-43B2-984D-EFFC97043C68}" type="datetimeFigureOut">
              <a:rPr lang="ar-IQ" smtClean="0"/>
              <a:t>10/08/1440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C02366-D476-41A7-8108-F0739B7DB316}"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5ED9D703-18C0-43B2-984D-EFFC97043C68}" type="datetimeFigureOut">
              <a:rPr lang="ar-IQ" smtClean="0"/>
              <a:t>10/08/1440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C02366-D476-41A7-8108-F0739B7DB316}"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5ED9D703-18C0-43B2-984D-EFFC97043C68}" type="datetimeFigureOut">
              <a:rPr lang="ar-IQ" smtClean="0"/>
              <a:t>10/08/1440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5ED9D703-18C0-43B2-984D-EFFC97043C68}" type="datetimeFigureOut">
              <a:rPr lang="ar-IQ" smtClean="0"/>
              <a:t>10/08/1440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3C02366-D476-41A7-8108-F0739B7DB316}"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D9D703-18C0-43B2-984D-EFFC97043C68}" type="datetimeFigureOut">
              <a:rPr lang="ar-IQ" smtClean="0"/>
              <a:t>10/08/1440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ED9D703-18C0-43B2-984D-EFFC97043C68}" type="datetimeFigureOut">
              <a:rPr lang="ar-IQ" smtClean="0"/>
              <a:t>10/08/1440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C02366-D476-41A7-8108-F0739B7DB316}"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ED9D703-18C0-43B2-984D-EFFC97043C68}" type="datetimeFigureOut">
              <a:rPr lang="ar-IQ" smtClean="0"/>
              <a:t>10/08/1440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C02366-D476-41A7-8108-F0739B7DB316}"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ED9D703-18C0-43B2-984D-EFFC97043C68}" type="datetimeFigureOut">
              <a:rPr lang="ar-IQ" smtClean="0"/>
              <a:t>10/08/1440</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3C02366-D476-41A7-8108-F0739B7DB316}"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ar-IQ" b="1" i="1" dirty="0" smtClean="0"/>
              <a:t>نظرية الفرد </a:t>
            </a:r>
            <a:r>
              <a:rPr lang="ar-IQ" b="1" i="1" dirty="0" err="1" smtClean="0"/>
              <a:t>ادلر</a:t>
            </a:r>
            <a:r>
              <a:rPr lang="ar-IQ" b="1" i="1" dirty="0" smtClean="0"/>
              <a:t> </a:t>
            </a:r>
            <a:endParaRPr lang="ar-IQ" b="1" i="1" dirty="0"/>
          </a:p>
        </p:txBody>
      </p:sp>
      <p:sp>
        <p:nvSpPr>
          <p:cNvPr id="3" name="عنوان فرعي 2"/>
          <p:cNvSpPr>
            <a:spLocks noGrp="1"/>
          </p:cNvSpPr>
          <p:nvPr>
            <p:ph type="subTitle" idx="1"/>
          </p:nvPr>
        </p:nvSpPr>
        <p:spPr>
          <a:xfrm>
            <a:off x="971600" y="3886200"/>
            <a:ext cx="6800800" cy="1752600"/>
          </a:xfrm>
        </p:spPr>
        <p:txBody>
          <a:bodyPr>
            <a:normAutofit fontScale="77500" lnSpcReduction="20000"/>
          </a:bodyPr>
          <a:lstStyle/>
          <a:p>
            <a:r>
              <a:rPr lang="ar-IQ" sz="3600" b="1" i="0" dirty="0" smtClean="0">
                <a:solidFill>
                  <a:srgbClr val="FF0000"/>
                </a:solidFill>
              </a:rPr>
              <a:t>اعداد</a:t>
            </a:r>
            <a:endParaRPr lang="ar-IQ" sz="3600" b="1" i="0" dirty="0" smtClean="0">
              <a:solidFill>
                <a:srgbClr val="FF0000"/>
              </a:solidFill>
            </a:endParaRPr>
          </a:p>
          <a:p>
            <a:r>
              <a:rPr lang="ar-IQ" sz="3600" b="1" i="0" dirty="0" err="1" smtClean="0">
                <a:solidFill>
                  <a:srgbClr val="FF0000"/>
                </a:solidFill>
              </a:rPr>
              <a:t>أ.م.د</a:t>
            </a:r>
            <a:r>
              <a:rPr lang="ar-IQ" sz="3600" b="1" i="0" dirty="0" smtClean="0">
                <a:solidFill>
                  <a:srgbClr val="FF0000"/>
                </a:solidFill>
              </a:rPr>
              <a:t> اياد هاشم محمد                                                     </a:t>
            </a:r>
          </a:p>
          <a:p>
            <a:pPr algn="r"/>
            <a:r>
              <a:rPr lang="ar-IQ" b="1" dirty="0">
                <a:solidFill>
                  <a:srgbClr val="FF0000"/>
                </a:solidFill>
              </a:rPr>
              <a:t> </a:t>
            </a:r>
            <a:r>
              <a:rPr lang="ar-IQ" b="1" dirty="0" smtClean="0">
                <a:solidFill>
                  <a:srgbClr val="FF0000"/>
                </a:solidFill>
              </a:rPr>
              <a:t>                                                                               </a:t>
            </a:r>
            <a:endParaRPr lang="ar-IQ" b="1" dirty="0">
              <a:solidFill>
                <a:srgbClr val="FF0000"/>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243062"/>
            <a:ext cx="1857375" cy="2241426"/>
          </a:xfrm>
          <a:prstGeom prst="rect">
            <a:avLst/>
          </a:prstGeom>
        </p:spPr>
      </p:pic>
    </p:spTree>
    <p:extLst>
      <p:ext uri="{BB962C8B-B14F-4D97-AF65-F5344CB8AC3E}">
        <p14:creationId xmlns:p14="http://schemas.microsoft.com/office/powerpoint/2010/main" val="21720757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196752"/>
            <a:ext cx="7632848" cy="4248472"/>
          </a:xfrm>
        </p:spPr>
      </p:pic>
    </p:spTree>
    <p:extLst>
      <p:ext uri="{BB962C8B-B14F-4D97-AF65-F5344CB8AC3E}">
        <p14:creationId xmlns:p14="http://schemas.microsoft.com/office/powerpoint/2010/main" val="1680861127"/>
      </p:ext>
    </p:extLst>
  </p:cSld>
  <p:clrMapOvr>
    <a:masterClrMapping/>
  </p:clrMapOvr>
  <p:transition spd="slow">
    <p:cover dir="r"/>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1371600" y="1268760"/>
            <a:ext cx="6400800" cy="4464496"/>
          </a:xfrm>
        </p:spPr>
        <p:txBody>
          <a:bodyPr>
            <a:noAutofit/>
          </a:bodyPr>
          <a:lstStyle/>
          <a:p>
            <a:r>
              <a:rPr lang="ar-IQ" sz="1900" b="1" dirty="0" err="1" smtClean="0"/>
              <a:t>ادلر</a:t>
            </a:r>
            <a:r>
              <a:rPr lang="ar-IQ" sz="1900" b="1" dirty="0" smtClean="0"/>
              <a:t> يختلف مع فرويد حول نظرية التحليل النفسي  مما دفع </a:t>
            </a:r>
            <a:r>
              <a:rPr lang="ar-IQ" sz="1900" b="1" dirty="0" err="1" smtClean="0"/>
              <a:t>ادلر</a:t>
            </a:r>
            <a:r>
              <a:rPr lang="ar-IQ" sz="1900" b="1" dirty="0" smtClean="0"/>
              <a:t> للخروج من دائرة فرويد اذ قدم </a:t>
            </a:r>
            <a:r>
              <a:rPr lang="ar-IQ" sz="1900" b="1" dirty="0" err="1" smtClean="0"/>
              <a:t>ادلر</a:t>
            </a:r>
            <a:r>
              <a:rPr lang="ar-IQ" sz="1900" b="1" dirty="0" smtClean="0"/>
              <a:t> في نظريته عدد من المفاهيم والمسلمات الاساسية وهي </a:t>
            </a:r>
          </a:p>
          <a:p>
            <a:r>
              <a:rPr lang="ar-IQ" sz="1900" b="1" dirty="0" smtClean="0"/>
              <a:t>1- مشاعر النقص والعجز والكفاح من اجل التميز والكمال كبديل لنظرية الجنس الذي يمثل مركب النقص في الانسان وهذا يرتبط بالعجز الطبيعي في بداية الحياة ثم العجز عن مواجهة الموت الاساسي لدافع الكفاح من اجل التغلب على مشاعر النقص ثم من اجل التميز والكمال وهذا الدافع يعتبر سويا من وجهة نظر </a:t>
            </a:r>
            <a:r>
              <a:rPr lang="ar-IQ" sz="1900" b="1" dirty="0" err="1" smtClean="0"/>
              <a:t>ادلر</a:t>
            </a:r>
            <a:r>
              <a:rPr lang="ar-IQ" sz="1900" b="1" dirty="0" smtClean="0"/>
              <a:t> اذا بقي الفرد محافظا على اهدافه الاجتماعية الا انه قد يصبح مرضيا اذا فقد الفرد اهدافه الاجتماعية </a:t>
            </a:r>
          </a:p>
          <a:p>
            <a:r>
              <a:rPr lang="ar-IQ" sz="1900" b="1" dirty="0" smtClean="0"/>
              <a:t>2- العدوان : على الرغم من ان </a:t>
            </a:r>
            <a:r>
              <a:rPr lang="ar-IQ" sz="1900" b="1" dirty="0" err="1" smtClean="0"/>
              <a:t>ادلر</a:t>
            </a:r>
            <a:r>
              <a:rPr lang="ar-IQ" sz="1900" b="1" dirty="0" smtClean="0"/>
              <a:t> هو المبتكر لفكرة العدوان التي قالها فرويد فقد قام بتعديل وتطوير الفكرة من خلال اعماله  </a:t>
            </a:r>
            <a:endParaRPr lang="ar-IQ" sz="1900" b="1" dirty="0"/>
          </a:p>
        </p:txBody>
      </p:sp>
    </p:spTree>
    <p:extLst>
      <p:ext uri="{BB962C8B-B14F-4D97-AF65-F5344CB8AC3E}">
        <p14:creationId xmlns:p14="http://schemas.microsoft.com/office/powerpoint/2010/main" val="3053597086"/>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وهي كالاتي </a:t>
            </a:r>
            <a:endParaRPr lang="ar-IQ" dirty="0"/>
          </a:p>
        </p:txBody>
      </p:sp>
      <p:sp>
        <p:nvSpPr>
          <p:cNvPr id="3" name="عنصر نائب للمحتوى 2"/>
          <p:cNvSpPr>
            <a:spLocks noGrp="1"/>
          </p:cNvSpPr>
          <p:nvPr>
            <p:ph idx="1"/>
          </p:nvPr>
        </p:nvSpPr>
        <p:spPr/>
        <p:txBody>
          <a:bodyPr>
            <a:normAutofit lnSpcReduction="10000"/>
          </a:bodyPr>
          <a:lstStyle/>
          <a:p>
            <a:r>
              <a:rPr lang="ar-IQ" dirty="0" smtClean="0"/>
              <a:t>أ- العدوان : احساس بالكره نحو مشاعر العجز وعدم القدرة على تحقيق الاشباع ويمكن للعدوان ان يتحول بطرق عديدة منها تحول الدافع العدواني الى العكس كالغيرة تحول طاقة العدوان الى دافع اخر او تحول العدوان الى الذات </a:t>
            </a:r>
          </a:p>
          <a:p>
            <a:r>
              <a:rPr lang="ar-IQ" dirty="0" smtClean="0"/>
              <a:t>ب- ربط </a:t>
            </a:r>
            <a:r>
              <a:rPr lang="ar-IQ" dirty="0" err="1" smtClean="0"/>
              <a:t>ادلر</a:t>
            </a:r>
            <a:r>
              <a:rPr lang="ar-IQ" dirty="0" smtClean="0"/>
              <a:t> فكرة العدوان من اجل التغلب على مشاعر العجز والنقص </a:t>
            </a:r>
            <a:r>
              <a:rPr lang="ar-IQ" dirty="0" err="1" smtClean="0"/>
              <a:t>بالذكوره</a:t>
            </a:r>
            <a:r>
              <a:rPr lang="ar-IQ" dirty="0" smtClean="0"/>
              <a:t> لما يرتبط بها بيولوجيا وثقافيا الا انه قلل من اهمية ذلك فيما بعد </a:t>
            </a:r>
          </a:p>
          <a:p>
            <a:r>
              <a:rPr lang="ar-IQ" dirty="0" smtClean="0"/>
              <a:t>ج- ربط العدوان بالكفاح بالبحث عن التميز </a:t>
            </a:r>
          </a:p>
          <a:p>
            <a:r>
              <a:rPr lang="ar-IQ" dirty="0" smtClean="0"/>
              <a:t>د- ربط العدوان بالكفاح من اجل تحقيق الذات والكمال </a:t>
            </a:r>
            <a:endParaRPr lang="ar-IQ" dirty="0"/>
          </a:p>
        </p:txBody>
      </p:sp>
    </p:spTree>
    <p:extLst>
      <p:ext uri="{BB962C8B-B14F-4D97-AF65-F5344CB8AC3E}">
        <p14:creationId xmlns:p14="http://schemas.microsoft.com/office/powerpoint/2010/main" val="93390723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5" name="عنصر نائب للمحتوى 4"/>
          <p:cNvSpPr>
            <a:spLocks noGrp="1"/>
          </p:cNvSpPr>
          <p:nvPr>
            <p:ph idx="1"/>
          </p:nvPr>
        </p:nvSpPr>
        <p:spPr>
          <a:xfrm>
            <a:off x="899592" y="1196752"/>
            <a:ext cx="7200800" cy="4536504"/>
          </a:xfrm>
        </p:spPr>
        <p:txBody>
          <a:bodyPr>
            <a:normAutofit lnSpcReduction="10000"/>
          </a:bodyPr>
          <a:lstStyle/>
          <a:p>
            <a:r>
              <a:rPr lang="ar-IQ" b="1" dirty="0" smtClean="0">
                <a:solidFill>
                  <a:srgbClr val="7030A0"/>
                </a:solidFill>
              </a:rPr>
              <a:t>3- الحاجة الى الحب : من وجهة نظر </a:t>
            </a:r>
            <a:r>
              <a:rPr lang="ar-IQ" b="1" dirty="0" err="1" smtClean="0">
                <a:solidFill>
                  <a:srgbClr val="7030A0"/>
                </a:solidFill>
              </a:rPr>
              <a:t>ادلر</a:t>
            </a:r>
            <a:r>
              <a:rPr lang="ar-IQ" b="1" dirty="0" smtClean="0">
                <a:solidFill>
                  <a:srgbClr val="7030A0"/>
                </a:solidFill>
              </a:rPr>
              <a:t> ان العدوان دافع طبيعي لتحقيق ذاته فأن وجوده لا ينفي حاجة الانسان للحب والعاطفة لذلك فهو يكافح من اجل تحقيق ذلك </a:t>
            </a:r>
          </a:p>
          <a:p>
            <a:r>
              <a:rPr lang="ar-IQ" b="1" dirty="0" smtClean="0">
                <a:solidFill>
                  <a:srgbClr val="7030A0"/>
                </a:solidFill>
              </a:rPr>
              <a:t>4- الغائية : </a:t>
            </a:r>
            <a:r>
              <a:rPr lang="ar-IQ" b="1" dirty="0" err="1" smtClean="0">
                <a:solidFill>
                  <a:srgbClr val="7030A0"/>
                </a:solidFill>
              </a:rPr>
              <a:t>ادلر</a:t>
            </a:r>
            <a:r>
              <a:rPr lang="ar-IQ" b="1" dirty="0" smtClean="0">
                <a:solidFill>
                  <a:srgbClr val="7030A0"/>
                </a:solidFill>
              </a:rPr>
              <a:t> اقل تشاؤما من فرويد في نظريته لفاعلية الانسان في مواجهة الحتميات البيولوجية اذ يرى ان الفرد يسعى بفاعلية لتحقيق غايات واهداف يسعى من خلالها تحقيق التميز والكمال والتغلب على مشاعر العجز اذن فالفرد موجه بهدف قد يكون لا شعوريا هذا الهدف يمثل الطاقة الابداعية الغامضة </a:t>
            </a:r>
          </a:p>
          <a:p>
            <a:r>
              <a:rPr lang="ar-IQ" b="1" dirty="0" smtClean="0">
                <a:solidFill>
                  <a:srgbClr val="7030A0"/>
                </a:solidFill>
              </a:rPr>
              <a:t>5- الاهتمام الاجتماعي : يسعى الجميع للكفاح من اجل التغلب على مشاعر العجز ولا فرق بين الاسوياء والعصابيين كما يمثل العدوان دافع طبيعي مرتبط بهذا الكفاح الا ان الفرق هو وجود اهداف اجتماعية للأشخاص الاسوياء </a:t>
            </a:r>
          </a:p>
          <a:p>
            <a:r>
              <a:rPr lang="ar-IQ" b="1" dirty="0" smtClean="0">
                <a:solidFill>
                  <a:srgbClr val="7030A0"/>
                </a:solidFill>
              </a:rPr>
              <a:t>6- نمط الحياة لقد استخدم </a:t>
            </a:r>
            <a:r>
              <a:rPr lang="ar-IQ" b="1" dirty="0" err="1" smtClean="0">
                <a:solidFill>
                  <a:srgbClr val="7030A0"/>
                </a:solidFill>
              </a:rPr>
              <a:t>ادلر</a:t>
            </a:r>
            <a:r>
              <a:rPr lang="ar-IQ" b="1" dirty="0" smtClean="0">
                <a:solidFill>
                  <a:srgbClr val="7030A0"/>
                </a:solidFill>
              </a:rPr>
              <a:t> انماط الشخصية في بداية حياته كمنظر الى تفاؤلية , عدوانية , انطوائية ومنبسطة ثم طورها مضيفا اليها درجة فاعلية الشخص واهتماماته الاجتماعية </a:t>
            </a:r>
            <a:endParaRPr lang="ar-IQ" b="1" dirty="0">
              <a:solidFill>
                <a:srgbClr val="7030A0"/>
              </a:solidFill>
            </a:endParaRPr>
          </a:p>
        </p:txBody>
      </p:sp>
    </p:spTree>
    <p:extLst>
      <p:ext uri="{BB962C8B-B14F-4D97-AF65-F5344CB8AC3E}">
        <p14:creationId xmlns:p14="http://schemas.microsoft.com/office/powerpoint/2010/main" val="117763096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752"/>
            <a:ext cx="7560840" cy="43616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954121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765448"/>
          </a:xfrm>
        </p:spPr>
        <p:txBody>
          <a:bodyPr>
            <a:normAutofit fontScale="90000"/>
          </a:bodyPr>
          <a:lstStyle/>
          <a:p>
            <a:r>
              <a:rPr lang="ar-IQ"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اوضح </a:t>
            </a:r>
            <a:r>
              <a:rPr lang="ar-IQ"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ادلر</a:t>
            </a:r>
            <a:r>
              <a:rPr lang="ar-IQ"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العوامل التي تؤثر على نمو شخصية الفرد وحددها في:</a:t>
            </a:r>
            <a:endParaRPr lang="ar-IQ"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عنصر نائب للمحتوى 2"/>
          <p:cNvSpPr>
            <a:spLocks noGrp="1"/>
          </p:cNvSpPr>
          <p:nvPr>
            <p:ph idx="1"/>
          </p:nvPr>
        </p:nvSpPr>
        <p:spPr>
          <a:xfrm>
            <a:off x="1371600" y="2276872"/>
            <a:ext cx="6400800" cy="3384376"/>
          </a:xfrm>
          <a:effectLst>
            <a:glow rad="228600">
              <a:schemeClr val="accent1">
                <a:satMod val="175000"/>
                <a:alpha val="40000"/>
              </a:schemeClr>
            </a:glow>
            <a:outerShdw blurRad="44450" dist="13970" dir="5400000" algn="ctr"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a:lstStyle/>
          <a:p>
            <a:r>
              <a:rPr lang="ar-IQ" dirty="0" smtClean="0"/>
              <a:t>1- العوامل البيولوجية ومن اهمها حتمية الشعور بالضعف في بداية الحياة وكذلك غريزة العدوان </a:t>
            </a:r>
          </a:p>
          <a:p>
            <a:r>
              <a:rPr lang="ar-IQ" dirty="0" smtClean="0"/>
              <a:t>2- خبرات الطفولة المؤلمة والتي تؤكد على عجز الفرد </a:t>
            </a:r>
          </a:p>
          <a:p>
            <a:r>
              <a:rPr lang="ar-IQ" dirty="0" smtClean="0"/>
              <a:t>3- الاحداث الحياتية التي يمر بها الفرد </a:t>
            </a:r>
          </a:p>
          <a:p>
            <a:r>
              <a:rPr lang="ar-IQ" dirty="0" smtClean="0"/>
              <a:t>4- وضع الطفل في الاسرة ( ترتيب الطفل )</a:t>
            </a:r>
            <a:endParaRPr lang="ar-IQ" dirty="0"/>
          </a:p>
        </p:txBody>
      </p:sp>
    </p:spTree>
    <p:extLst>
      <p:ext uri="{BB962C8B-B14F-4D97-AF65-F5344CB8AC3E}">
        <p14:creationId xmlns:p14="http://schemas.microsoft.com/office/powerpoint/2010/main" val="3743404196"/>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268760"/>
            <a:ext cx="7344815" cy="4217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446812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push.wav"/>
          </p:stSnd>
        </p:sndAc>
      </p:transition>
    </mc:Choice>
    <mc:Fallback xmlns="">
      <p:transition spd="slow">
        <p:checker/>
        <p:sndAc>
          <p:stSnd>
            <p:snd r:embed="rId4" name="push.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91</TotalTime>
  <Words>401</Words>
  <Application>Microsoft Office PowerPoint</Application>
  <PresentationFormat>عرض على الشاشة (3:4)‏</PresentationFormat>
  <Paragraphs>21</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فن الخياطه الرفيعة</vt:lpstr>
      <vt:lpstr>نظرية الفرد ادلر </vt:lpstr>
      <vt:lpstr>عرض تقديمي في PowerPoint</vt:lpstr>
      <vt:lpstr>عرض تقديمي في PowerPoint</vt:lpstr>
      <vt:lpstr>وهي كالاتي </vt:lpstr>
      <vt:lpstr>عرض تقديمي في PowerPoint</vt:lpstr>
      <vt:lpstr>عرض تقديمي في PowerPoint</vt:lpstr>
      <vt:lpstr>اوضح ادلر العوامل التي تؤثر على نمو شخصية الفرد وحددها في:</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ايوب</dc:creator>
  <cp:lastModifiedBy>Maher</cp:lastModifiedBy>
  <cp:revision>10</cp:revision>
  <dcterms:created xsi:type="dcterms:W3CDTF">2019-04-14T21:29:03Z</dcterms:created>
  <dcterms:modified xsi:type="dcterms:W3CDTF">2019-04-15T19:08:06Z</dcterms:modified>
</cp:coreProperties>
</file>